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83" r:id="rId2"/>
    <p:sldId id="284" r:id="rId3"/>
    <p:sldId id="285" r:id="rId4"/>
    <p:sldId id="286" r:id="rId5"/>
    <p:sldId id="265" r:id="rId6"/>
    <p:sldId id="266" r:id="rId7"/>
    <p:sldId id="261" r:id="rId8"/>
    <p:sldId id="267" r:id="rId9"/>
    <p:sldId id="279" r:id="rId10"/>
    <p:sldId id="260" r:id="rId11"/>
    <p:sldId id="301" r:id="rId12"/>
    <p:sldId id="302" r:id="rId13"/>
    <p:sldId id="306" r:id="rId14"/>
    <p:sldId id="290" r:id="rId15"/>
    <p:sldId id="303" r:id="rId16"/>
    <p:sldId id="289" r:id="rId17"/>
    <p:sldId id="293" r:id="rId18"/>
    <p:sldId id="273" r:id="rId19"/>
    <p:sldId id="304" r:id="rId20"/>
    <p:sldId id="277" r:id="rId21"/>
    <p:sldId id="291" r:id="rId22"/>
    <p:sldId id="297" r:id="rId23"/>
    <p:sldId id="298" r:id="rId24"/>
    <p:sldId id="305" r:id="rId25"/>
    <p:sldId id="295" r:id="rId26"/>
    <p:sldId id="299" r:id="rId27"/>
    <p:sldId id="300" r:id="rId28"/>
    <p:sldId id="270" r:id="rId29"/>
    <p:sldId id="271" r:id="rId30"/>
    <p:sldId id="296" r:id="rId31"/>
    <p:sldId id="274" r:id="rId32"/>
    <p:sldId id="278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0B395-BE4E-4BBA-8C1D-8FD3F60FCD5F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475EC-18F8-41D9-9627-BC50990F98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0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0364" y="1776884"/>
            <a:ext cx="802838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урока. </a:t>
            </a:r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теме </a:t>
            </a:r>
            <a:endParaRPr lang="ru-RU" sz="4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«Глагол. 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Обощение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»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226328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Презентация к уроку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русского языка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классе.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развивающего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Л.Занкова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0036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Составила :Учитель начальных классов Юрцева Наталия Геннадиевна.</a:t>
            </a:r>
          </a:p>
        </p:txBody>
      </p:sp>
    </p:spTree>
    <p:extLst>
      <p:ext uri="{BB962C8B-B14F-4D97-AF65-F5344CB8AC3E}">
        <p14:creationId xmlns:p14="http://schemas.microsoft.com/office/powerpoint/2010/main" xmlns="" val="13865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4170" y="52816"/>
            <a:ext cx="820983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Уровень  А. От </a:t>
            </a:r>
            <a:r>
              <a:rPr lang="ru-RU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данных </a:t>
            </a:r>
            <a:r>
              <a:rPr lang="ru-RU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слов образовать </a:t>
            </a:r>
            <a:r>
              <a:rPr lang="ru-RU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глаголы в неопределённой </a:t>
            </a:r>
            <a:r>
              <a:rPr lang="ru-RU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форме. Выделить суффиксы неопределенной формы.</a:t>
            </a:r>
          </a:p>
          <a:p>
            <a:pPr fontAlgn="base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Хлопоты, весёлый, гру</a:t>
            </a:r>
            <a:r>
              <a:rPr lang="ru-RU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ный, иду,  подготовка, печка.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9276" y="2282358"/>
            <a:ext cx="82098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Уровень  В</a:t>
            </a:r>
            <a:r>
              <a:rPr lang="ru-RU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Подберите к глаголам синонимы. Запишите глаголы в неопределенной форме.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Строят, фантазирует, поплакала, блестит, наблюдает, хранит.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0852" y="4180344"/>
            <a:ext cx="8100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3399"/>
                </a:solidFill>
              </a:rPr>
              <a:t> </a:t>
            </a:r>
            <a:r>
              <a:rPr lang="ru-RU" sz="28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Уровень С. Заменить </a:t>
            </a:r>
            <a:r>
              <a:rPr lang="ru-RU" sz="28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фразеологизмы глаголами неопределенной формы </a:t>
            </a:r>
            <a:r>
              <a:rPr lang="ru-RU" sz="28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ешать нос, 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витать в облаках </a:t>
            </a: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бить баклуши</a:t>
            </a:r>
          </a:p>
          <a:p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зарубить 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носу, дрожать 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как осиновый </a:t>
            </a: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лист, держать 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язык за </a:t>
            </a: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зубами.</a:t>
            </a:r>
            <a:endParaRPr lang="ru-RU" sz="28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751" y="452925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9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55825"/>
            <a:ext cx="3547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А.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7833" y="2004971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Хлопоты- хлопотать, весёлый-веселиться, гру</a:t>
            </a:r>
            <a:r>
              <a:rPr lang="ru-RU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ный-грустить, иду-идти, подготовка - подготовить, печка- печь.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941354" y="1927781"/>
            <a:ext cx="80392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7792040" y="3034271"/>
            <a:ext cx="122473" cy="2660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88124" y="3059290"/>
            <a:ext cx="108012" cy="2410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925954" y="3059290"/>
            <a:ext cx="129209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21343" y="2442643"/>
            <a:ext cx="269263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11302" y="2529113"/>
            <a:ext cx="109512" cy="2015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44552" y="2586659"/>
            <a:ext cx="108012" cy="18725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21746" y="1927781"/>
            <a:ext cx="216024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535724" y="3035795"/>
            <a:ext cx="15240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2132" y="2501769"/>
            <a:ext cx="130206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8417756" y="2529113"/>
            <a:ext cx="103587" cy="2015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423717" y="2573777"/>
            <a:ext cx="244947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463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55825"/>
            <a:ext cx="35477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А.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7833" y="2004971"/>
            <a:ext cx="80283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Хлопоты- хлопотать, весёлый-веселиться, гру</a:t>
            </a:r>
            <a:r>
              <a:rPr lang="ru-RU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ный-грустить, иду-идти, подготовка - </a:t>
            </a:r>
            <a:r>
              <a:rPr lang="ru-RU" sz="32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подготовить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печка- печь.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4941354" y="1927781"/>
            <a:ext cx="80392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7792040" y="3034271"/>
            <a:ext cx="122473" cy="2660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88124" y="3059290"/>
            <a:ext cx="108012" cy="2410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925954" y="3059290"/>
            <a:ext cx="129209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521343" y="2442643"/>
            <a:ext cx="269263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11302" y="2529113"/>
            <a:ext cx="109512" cy="2015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644552" y="2586659"/>
            <a:ext cx="108012" cy="18725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21746" y="1927781"/>
            <a:ext cx="216024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535724" y="3035795"/>
            <a:ext cx="152400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2132" y="2501769"/>
            <a:ext cx="130206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8417756" y="2529113"/>
            <a:ext cx="103587" cy="2015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2423717" y="2573777"/>
            <a:ext cx="244947" cy="2160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510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6867" y="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</a:t>
            </a:r>
            <a:r>
              <a:rPr lang="ru-RU" sz="54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5400" b="1" dirty="0">
              <a:ln w="12700">
                <a:solidFill>
                  <a:srgbClr val="4F271C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1" y="1754326"/>
            <a:ext cx="81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Строят-воздвигать, фантазирует-мечтать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воображать; поплакала-похныкать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порыдать;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блестит-сверкать, наблюдает-смотреть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хранить-беречь.</a:t>
            </a:r>
          </a:p>
        </p:txBody>
      </p:sp>
    </p:spTree>
    <p:extLst>
      <p:ext uri="{BB962C8B-B14F-4D97-AF65-F5344CB8AC3E}">
        <p14:creationId xmlns:p14="http://schemas.microsoft.com/office/powerpoint/2010/main" xmlns="" val="425927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6867" y="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</a:t>
            </a:r>
            <a:r>
              <a:rPr lang="ru-RU" sz="54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5400" b="1" dirty="0">
              <a:ln w="12700">
                <a:solidFill>
                  <a:srgbClr val="4F271C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1" y="1754326"/>
            <a:ext cx="8172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Строят-воздвигать, фантазирует-мечтать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воображать; </a:t>
            </a:r>
            <a:r>
              <a:rPr lang="ru-RU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поплакала-похныкать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порыдать;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блестит-сверкать, наблюдает-смотреть</a:t>
            </a:r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хранить-беречь.</a:t>
            </a:r>
          </a:p>
        </p:txBody>
      </p:sp>
    </p:spTree>
    <p:extLst>
      <p:ext uri="{BB962C8B-B14F-4D97-AF65-F5344CB8AC3E}">
        <p14:creationId xmlns:p14="http://schemas.microsoft.com/office/powerpoint/2010/main" xmlns="" val="33470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773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С.</a:t>
            </a:r>
          </a:p>
          <a:p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Вешать 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нос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–грустить,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витать в облаках  -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мечтать,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бить баклуши- бездельничать,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зарубить  на носу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 запомнить,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дрожать как осиновый лист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 бояться,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держать 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язык за зубами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 молчать.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92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773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С.</a:t>
            </a:r>
          </a:p>
          <a:p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Вешать 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нос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–грустить,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витать в облаках  -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мечтать,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бить баклуши- бездельничать,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зарубить  на носу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запомнить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дрожать как осиновый лист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боя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тьс</a:t>
            </a:r>
            <a:r>
              <a:rPr lang="ru-RU" sz="36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держать 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язык за зубами </a:t>
            </a:r>
            <a:r>
              <a:rPr lang="ru-RU" sz="36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– молчать.</a:t>
            </a:r>
            <a: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2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180" y="332656"/>
            <a:ext cx="7692283" cy="76328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Морфемный разбор.</a:t>
            </a:r>
          </a:p>
          <a:p>
            <a:pPr algn="ctr"/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разбор по составу)</a:t>
            </a:r>
          </a:p>
          <a:p>
            <a:pPr marL="742950" indent="-742950" algn="ctr">
              <a:buAutoNum type="arabicPeriod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Окончание</a:t>
            </a:r>
          </a:p>
          <a:p>
            <a:pPr marL="742950" indent="-742950" algn="ctr">
              <a:buAutoNum type="arabicPeriod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</a:t>
            </a:r>
          </a:p>
          <a:p>
            <a:pPr marL="742950" indent="-742950" algn="ctr">
              <a:buAutoNum type="arabicPeriod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Корень</a:t>
            </a:r>
          </a:p>
          <a:p>
            <a:pPr marL="742950" indent="-742950" algn="ctr">
              <a:buAutoNum type="arabicPeriod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Приставка</a:t>
            </a:r>
          </a:p>
          <a:p>
            <a:pPr marL="742950" indent="-742950" algn="ctr">
              <a:buAutoNum type="arabicPeriod"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Суффикс</a:t>
            </a:r>
          </a:p>
          <a:p>
            <a:pPr marL="742950" indent="-742950" algn="ctr">
              <a:buAutoNum type="arabicPeriod"/>
            </a:pP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742950" indent="-742950" algn="ctr">
              <a:buAutoNum type="arabicPeriod"/>
            </a:pP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742950" indent="-742950" algn="ctr">
              <a:buAutoNum type="arabicPeriod"/>
            </a:pP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4701" y="4005064"/>
            <a:ext cx="806489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Подготовить,поплакала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запомнить, бояться.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2041" y="1124744"/>
            <a:ext cx="5040560" cy="3672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9285" y="616912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83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429" y="5233244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Уровень С. </a:t>
            </a:r>
            <a:r>
              <a:rPr lang="ru-RU" sz="28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800" b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sz="2800" b="1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глагола совершенного и несовершенного вида. Составьте с ними предложения.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23429" y="260648"/>
            <a:ext cx="76970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Уровень А. Спишите </a:t>
            </a:r>
            <a:r>
              <a:rPr lang="ru-RU" sz="28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укажите вид </a:t>
            </a:r>
            <a:r>
              <a:rPr lang="ru-RU" sz="28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глаголов.        </a:t>
            </a:r>
          </a:p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Сжечь, сжигать, встречать, встретить, шагнуть, шагать, спрашивать, спросить, шептать, шепнуть, поможешь, помогаешь.</a:t>
            </a:r>
            <a:endParaRPr lang="ru-RU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37578" y="2348880"/>
            <a:ext cx="802057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Уровень В. Спиши </a:t>
            </a:r>
            <a:r>
              <a:rPr lang="ru-RU" sz="28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укажи вид глаголов. </a:t>
            </a:r>
            <a:endParaRPr lang="ru-RU" sz="28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комнате стоял кактус с длинными колючками.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 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подоконнике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выстроились горшки с цветами. Здесь росли и издавали ароматы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розы, гвоздики, фиалки,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астры.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20688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xmlns="" val="161978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67196" y="50703"/>
            <a:ext cx="78488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определить вид глагола?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Вид глагол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7497"/>
          <a:stretch/>
        </p:blipFill>
        <p:spPr bwMode="auto">
          <a:xfrm>
            <a:off x="1086080" y="777224"/>
            <a:ext cx="7740351" cy="42089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5685928"/>
            <a:ext cx="77798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Внесите коррективы в работу.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187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7096" y="-17837"/>
            <a:ext cx="8136904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Тип урока.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Урок-совершенствование знаний.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Цель урока: Усвоение и систематизация изученных знаний о глаголе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результаты: предметные и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(УУД).</a:t>
            </a:r>
          </a:p>
          <a:p>
            <a:r>
              <a:rPr lang="ru-RU" sz="2300" u="sng" dirty="0">
                <a:latin typeface="Times New Roman" pitchFamily="18" charset="0"/>
                <a:cs typeface="Times New Roman" pitchFamily="18" charset="0"/>
              </a:rPr>
              <a:t>Предметные: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систематизировать знания о глаголе, как части речи; формировать умение определять изученные  грамматические признаки глагола, совершенствовать знания о временных формах глагола; находить в словах окончание, корень, приставку, суффикс; проводить морфологический разбор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глаголов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по предложенному в учебнике алгоритму; оценивать правильность проведения морфологического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разбора; способность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контролировать свои действия, проверять сказанное и написанное. овладение нормами русского литературного языка.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8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99" y="-1439"/>
            <a:ext cx="817240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Уровень А</a:t>
            </a:r>
            <a:r>
              <a:rPr lang="ru-RU" sz="25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Спишите. Определите лицо и число глаголов.   </a:t>
            </a:r>
            <a:r>
              <a:rPr lang="ru-RU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Цветет, лежат, прилетите, горишь, замолчу, проползем, трещишь, сгрызёте.</a:t>
            </a:r>
            <a:endParaRPr lang="ru-RU" sz="2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764704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61176" y="1245056"/>
            <a:ext cx="836683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</a:t>
            </a:r>
            <a:r>
              <a:rPr lang="ru-RU" sz="25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Уровень В. </a:t>
            </a:r>
            <a:r>
              <a:rPr lang="ru-RU" sz="25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5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глаголам 3-его лица множественного числа напишите глаголы 3-его лица един­ственного числа, а к глаголам 3-его лица единственного числа допишите глаголы 3-его лица множественного </a:t>
            </a:r>
            <a:r>
              <a:rPr lang="ru-RU" sz="25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числа. </a:t>
            </a:r>
          </a:p>
          <a:p>
            <a:r>
              <a:rPr lang="ru-RU" sz="2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етит</a:t>
            </a:r>
            <a:r>
              <a:rPr lang="ru-RU" sz="2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звенят, сидит, </a:t>
            </a: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блестят</a:t>
            </a:r>
            <a:r>
              <a:rPr lang="ru-RU" sz="2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звонят</a:t>
            </a:r>
            <a:r>
              <a:rPr lang="ru-RU" sz="2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плывёт</a:t>
            </a:r>
            <a:r>
              <a:rPr lang="ru-RU" sz="25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599" y="3309331"/>
            <a:ext cx="81724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Уровень С</a:t>
            </a:r>
            <a:r>
              <a:rPr lang="ru-RU" sz="25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u="sng" dirty="0">
                <a:solidFill>
                  <a:srgbClr val="FF3399"/>
                </a:solidFill>
              </a:rPr>
              <a:t> </a:t>
            </a:r>
            <a:r>
              <a:rPr lang="ru-RU" sz="25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Выпишите глаголы определите, </a:t>
            </a:r>
            <a:r>
              <a:rPr lang="ru-RU" sz="25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 каком лице </a:t>
            </a:r>
            <a:r>
              <a:rPr lang="ru-RU" sz="25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числе поставлены </a:t>
            </a:r>
            <a:r>
              <a:rPr lang="ru-RU" sz="25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глаголы настоящего и будущего времени</a:t>
            </a:r>
            <a:r>
              <a:rPr lang="ru-RU" sz="25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Расскажите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вы мне о родной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стороне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3. Я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птичку каждый год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встречаю,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спрашиваю: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«Где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летала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?» 4.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На ветке гибкой лист задрожит.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Тёплый ветер тихо веет, жизнью свежей дышит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степь. 6. Прочитаешь — другим скажешь.</a:t>
            </a:r>
            <a:endParaRPr lang="ru-RU" sz="25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9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А</a:t>
            </a:r>
            <a:r>
              <a:rPr lang="ru-RU" sz="54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5400" b="1" dirty="0">
              <a:ln w="12700">
                <a:solidFill>
                  <a:srgbClr val="4F271C">
                    <a:satMod val="155000"/>
                  </a:srgb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994671"/>
            <a:ext cx="80085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Спишите</a:t>
            </a:r>
            <a:r>
              <a:rPr lang="ru-RU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Определите лицо и число глаголов. </a:t>
            </a:r>
            <a:endParaRPr lang="ru-RU" sz="3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Цветет (3 л., ед. ч.), лежат (3 л. мн.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.), прилетите ( 2 л.,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мн.ч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.), горишь ( 2 л.,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.), замолчу ( 1 л.,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.), проползем(1л.,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мн.ч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.), трещишь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( 2 л.,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.), сгрызёте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( 2 л.,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мн.ч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7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-147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</a:t>
            </a:r>
            <a:r>
              <a:rPr lang="ru-RU" sz="54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В.</a:t>
            </a:r>
            <a:endParaRPr lang="ru-RU" sz="5400" b="1" dirty="0">
              <a:ln w="12700">
                <a:solidFill>
                  <a:srgbClr val="4F271C">
                    <a:satMod val="155000"/>
                  </a:srgb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754326"/>
            <a:ext cx="80283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глаголам 3-его лица множественного числа напишите глаголы 3-его лица един­ственного числа, а к глаголам 3-его лица единственного числа допишите глаголы 3-его лица множественного числа.  </a:t>
            </a:r>
            <a:endParaRPr lang="ru-RU" sz="32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етит-летят, звенят-звенит, сидит-сидят, блестят-блестит, звонят-звонит, плывёт-плывут.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2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-1957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Проверка .</a:t>
            </a:r>
          </a:p>
          <a:p>
            <a:pPr lvl="0" algn="ctr"/>
            <a:r>
              <a:rPr lang="ru-RU" sz="5400" b="1" dirty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Уровень С</a:t>
            </a:r>
            <a:r>
              <a:rPr lang="ru-RU" sz="5400" b="1" dirty="0" smtClean="0">
                <a:ln w="12700">
                  <a:solidFill>
                    <a:srgbClr val="4F271C">
                      <a:satMod val="155000"/>
                    </a:srgbClr>
                  </a:solidFill>
                  <a:prstDash val="solid"/>
                </a:ln>
                <a:solidFill>
                  <a:srgbClr val="FF33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sz="5400" b="1" dirty="0">
              <a:ln w="12700">
                <a:solidFill>
                  <a:srgbClr val="4F271C">
                    <a:satMod val="155000"/>
                  </a:srgbClr>
                </a:solidFill>
                <a:prstDash val="solid"/>
              </a:ln>
              <a:solidFill>
                <a:srgbClr val="FF33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4714" y="1628800"/>
            <a:ext cx="866784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5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Выпишите </a:t>
            </a:r>
            <a:r>
              <a:rPr lang="ru-RU" sz="32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глаголы определите, в каком </a:t>
            </a:r>
            <a:r>
              <a:rPr lang="ru-RU" sz="32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лице, числе </a:t>
            </a:r>
            <a:r>
              <a:rPr lang="ru-RU" sz="32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поставлены глаголы настоящего и будущего времени.</a:t>
            </a:r>
            <a:r>
              <a:rPr lang="ru-RU" sz="3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Расскажите (2л., мн. ч.), встречаю ( 1 л., ед. ч.), спрашиваю( 1 л., ед. ч.), задрожит ( 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 п.,</a:t>
            </a:r>
            <a:r>
              <a:rPr lang="ru-RU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 ч</a:t>
            </a:r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.), </a:t>
            </a:r>
          </a:p>
          <a:p>
            <a:pPr lvl="0"/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веет ( 3 л., ед. ч.), дышит </a:t>
            </a:r>
            <a:r>
              <a:rPr lang="ru-RU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( 3 л., ед. ч.),</a:t>
            </a:r>
            <a:endParaRPr lang="ru-RU" sz="2800" b="1" dirty="0" smtClean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прочитаешь( 2 л., ед. ч.), скажешь ( 2 л., ед. ч.).</a:t>
            </a:r>
            <a:endParaRPr lang="ru-RU" sz="28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12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9412" y="807510"/>
            <a:ext cx="817240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Уровень А</a:t>
            </a:r>
            <a:r>
              <a:rPr lang="ru-RU" sz="25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Спишите. Определите лицо и число глаголов.   </a:t>
            </a:r>
            <a:r>
              <a:rPr lang="ru-RU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Цветет, лежат, прилетите, гор</a:t>
            </a:r>
            <a:r>
              <a:rPr lang="ru-RU" sz="25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ишь</a:t>
            </a:r>
            <a:r>
              <a:rPr lang="ru-RU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замолчу, проползем, трещ</a:t>
            </a:r>
            <a:r>
              <a:rPr lang="ru-RU" sz="25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ишь</a:t>
            </a:r>
            <a:r>
              <a:rPr lang="ru-RU" sz="25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сгрызёте.</a:t>
            </a:r>
            <a:endParaRPr lang="ru-RU" sz="25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8959" y="2636912"/>
            <a:ext cx="81724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Уровень С</a:t>
            </a:r>
            <a:r>
              <a:rPr lang="ru-RU" sz="25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u="sng" dirty="0">
                <a:solidFill>
                  <a:srgbClr val="FF3399"/>
                </a:solidFill>
              </a:rPr>
              <a:t> </a:t>
            </a:r>
            <a:r>
              <a:rPr lang="ru-RU" sz="25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Выпишите глаголы определите, </a:t>
            </a:r>
            <a:r>
              <a:rPr lang="ru-RU" sz="25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 каком лице </a:t>
            </a:r>
            <a:r>
              <a:rPr lang="ru-RU" sz="25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числе поставлены </a:t>
            </a:r>
            <a:r>
              <a:rPr lang="ru-RU" sz="2500" u="sng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глаголы настоящего и будущего времени</a:t>
            </a:r>
            <a:r>
              <a:rPr lang="ru-RU" sz="25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Расскажите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вы мне о родной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стороне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3. Я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птичку каждый год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встречаю,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спрашиваю: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«Где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летала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?» 4.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На ветке гибкой лист задрожит.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5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Тёплый ветер тихо веет, жизнью свежей дышит 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степь. 6. Прочита</a:t>
            </a:r>
            <a:r>
              <a:rPr lang="ru-RU" sz="25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— другим скаж</a:t>
            </a:r>
            <a:r>
              <a:rPr lang="ru-RU" sz="2500" b="1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ешь</a:t>
            </a:r>
            <a:r>
              <a:rPr lang="ru-RU" sz="2500" b="1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u="sng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u="sng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09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180" y="332656"/>
            <a:ext cx="7692283" cy="81868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Морфологический разбор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Образец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учебник </a:t>
            </a:r>
          </a:p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Стр.149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</a:t>
            </a:r>
          </a:p>
          <a:p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Прочитаешь, стоял.</a:t>
            </a:r>
          </a:p>
          <a:p>
            <a:pPr algn="ctr"/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23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doc4web.ru/uploads/files/92/93403/hello_html_4b79aba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23" y="0"/>
            <a:ext cx="9166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476672"/>
            <a:ext cx="3168352" cy="4572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3" y="1086272"/>
            <a:ext cx="2160241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1008" y="1308242"/>
            <a:ext cx="2160241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6816" y="775241"/>
            <a:ext cx="970701" cy="139234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19" y="2492896"/>
            <a:ext cx="2808313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3" y="2503881"/>
            <a:ext cx="2777957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31897" y="4653136"/>
            <a:ext cx="1172551" cy="208823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7705" y="4509120"/>
            <a:ext cx="864096" cy="139234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5697251"/>
            <a:ext cx="1272907" cy="101589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0210" y="5674311"/>
            <a:ext cx="1272907" cy="118368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23" y="4585492"/>
            <a:ext cx="1519941" cy="101589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3606079"/>
            <a:ext cx="2462024" cy="472623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0742" y="3622809"/>
            <a:ext cx="1776963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63338" y="3622809"/>
            <a:ext cx="2148622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63637" y="3630033"/>
            <a:ext cx="1776963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4585491"/>
            <a:ext cx="1296144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15565" y="4590737"/>
            <a:ext cx="1296144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9832" y="4578117"/>
            <a:ext cx="1008112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819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doc4web.ru/uploads/files/92/93403/hello_html_4b79aba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61" y="0"/>
            <a:ext cx="9166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784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561263" cy="922337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FF0000"/>
                </a:solidFill>
              </a:rPr>
              <a:t>Подведем итоги.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412776"/>
            <a:ext cx="8856984" cy="4713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Что мы хотели повторить на уроке?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Мы ответили на поставленные задачи?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Что было самым важным на уроке?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Кто хочет кого-нибудь похвалить?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52302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C00000"/>
                </a:solidFill>
              </a:rPr>
              <a:t>Сегодня на уроке я:</a:t>
            </a:r>
            <a:br>
              <a:rPr lang="ru-RU" b="1" smtClean="0">
                <a:solidFill>
                  <a:srgbClr val="C00000"/>
                </a:solidFill>
              </a:rPr>
            </a:br>
            <a:endParaRPr lang="ru-RU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072376" y="1628800"/>
            <a:ext cx="7498080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Clr>
                <a:srgbClr val="F0A22E"/>
              </a:buClr>
              <a:buSzPct val="70000"/>
              <a:buNone/>
            </a:pPr>
            <a:endParaRPr lang="ru-RU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0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endParaRPr lang="ru-RU" sz="3200" b="1" dirty="0" smtClean="0"/>
          </a:p>
          <a:p>
            <a:pPr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научился…</a:t>
            </a:r>
          </a:p>
          <a:p>
            <a:pPr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было трудно…</a:t>
            </a:r>
          </a:p>
          <a:p>
            <a:pPr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-мои ощущения…</a:t>
            </a:r>
          </a:p>
          <a:p>
            <a:pPr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-этот урок дал мне для жизни…</a:t>
            </a:r>
          </a:p>
          <a:p>
            <a:pPr>
              <a:buClr>
                <a:srgbClr val="F0A22E"/>
              </a:buClr>
              <a:buSzPct val="70000"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-больше всего понравились задания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>
              <a:buClr>
                <a:srgbClr val="F0A22E"/>
              </a:buClr>
              <a:buSzPct val="70000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-я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чувствую, что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справился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 ними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…</a:t>
            </a:r>
          </a:p>
          <a:p>
            <a:pPr>
              <a:buClr>
                <a:srgbClr val="F0A22E"/>
              </a:buClr>
              <a:buSzPct val="70000"/>
            </a:pPr>
            <a:endParaRPr lang="ru-RU" sz="3200" b="1" dirty="0"/>
          </a:p>
        </p:txBody>
      </p:sp>
      <p:pic>
        <p:nvPicPr>
          <p:cNvPr id="14341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16177" y="764704"/>
            <a:ext cx="2727524" cy="22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863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9514"/>
            <a:ext cx="810039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u="sng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700" u="sng" dirty="0">
                <a:latin typeface="Times New Roman" pitchFamily="18" charset="0"/>
                <a:cs typeface="Times New Roman" pitchFamily="18" charset="0"/>
              </a:rPr>
              <a:t> (УУД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Познавательные: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анализировать изучаемые объекты с выделением существенных и несущественных признаков; осуществлять синтез как составление целого из частей; строить рассуждения в форме связи простых суждений об объекте, его строении, свойствах и связях;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обобщать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; строить сообщения в устной и письменной форме.</a:t>
            </a:r>
          </a:p>
          <a:p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Регулятивные: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формировать умения принимать и сохранять цель и учебные задачи; 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планировать совместно с учителем свои действия в соответствии с поставленной задачей и условиями её реализации; вносить необходимые коррективы в действие после его завершения на основе его оценки и учёта характера сделанных ошибок; выполнять учебные действия в устной, письменной речи, во внутреннем плане.</a:t>
            </a:r>
          </a:p>
          <a:p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Коммуникативные: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строить монологическое высказывание, владеть диалогической формой речи; развивать умение взаимодействовать в парах; принимать участие в диалоге, в общей беседе, выполняя правила речевого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поведения.</a:t>
            </a: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u="sng" dirty="0">
                <a:latin typeface="Times New Roman" pitchFamily="18" charset="0"/>
                <a:cs typeface="Times New Roman" pitchFamily="18" charset="0"/>
              </a:rPr>
              <a:t>Личностные: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развивать мотивы учебной деятельности и формировать личностный смысл учения; совершенствовать навык сотрудничества с учителем, сверстниками в процессе выполнения совместной деятельности на уроке; развивать способность к самооценке.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Технология: развивающего обучения</a:t>
            </a:r>
          </a:p>
          <a:p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Оборудование : учебник -</a:t>
            </a:r>
            <a:r>
              <a:rPr lang="ru-RU" sz="1700" i="1" dirty="0">
                <a:latin typeface="Times New Roman" pitchFamily="18" charset="0"/>
                <a:cs typeface="Times New Roman" pitchFamily="18" charset="0"/>
              </a:rPr>
              <a:t>Нечаева Н.В.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Русский язык: Учебник для 4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.:  2 часть. -Самара: Издательство «Учебная литература»: Издательский дом «Федоров» 2012. карточки для индивидуальной и работы в паре, презентация.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5582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08056" y="1569660"/>
            <a:ext cx="802057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sz="2800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комнате стоял кактус с длинными колючками.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 и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подоконнике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выстроились горшки с цветами. Здесь росли и издавали ароматы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розы, гвоздики, фиалки,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астры.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21899" y="0"/>
            <a:ext cx="79928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Найти предложение с однородными членами, выполнить синтаксический разбор.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4923" y="4628068"/>
            <a:ext cx="7999565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однородные члены предложения?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значит выполнить синтаксический разбор?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5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7036" y="460384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адание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 поставьте вопросы к глаголам. Обозначьте орфограммы на месте пропущенных букв.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Кто любит трудит(?)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тому без дела (не)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сидит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Грамоте учит(?)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– всегда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пригодит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(?)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2741" y="3539430"/>
            <a:ext cx="79981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1.Кто 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любит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трудиться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тому без дела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не сидится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2.Грамоте учиться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– всегда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пригодится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59154" y="3601186"/>
            <a:ext cx="8111712" cy="17847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620688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976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345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193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doc4web.ru/uploads/files/92/93403/hello_html_4b79aba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23" y="0"/>
            <a:ext cx="9166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63888" y="476672"/>
            <a:ext cx="3168352" cy="4572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3" y="1086272"/>
            <a:ext cx="2160241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1008" y="1308242"/>
            <a:ext cx="2160241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76816" y="775241"/>
            <a:ext cx="970701" cy="139234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19" y="2492896"/>
            <a:ext cx="2808313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7623" y="2503881"/>
            <a:ext cx="2777957" cy="75855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431897" y="4653136"/>
            <a:ext cx="1172551" cy="2088232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7705" y="4509120"/>
            <a:ext cx="864096" cy="1392344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03848" y="5697251"/>
            <a:ext cx="1272907" cy="101589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70210" y="5674311"/>
            <a:ext cx="1272907" cy="118368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723" y="4585492"/>
            <a:ext cx="1519941" cy="1015895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3606079"/>
            <a:ext cx="2462024" cy="472623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0742" y="3622809"/>
            <a:ext cx="1776963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63338" y="3622809"/>
            <a:ext cx="2148622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63637" y="3630033"/>
            <a:ext cx="1776963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4585491"/>
            <a:ext cx="1296144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15565" y="4590737"/>
            <a:ext cx="1296144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9832" y="4578117"/>
            <a:ext cx="1008112" cy="507948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84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doc4web.ru/uploads/files/92/93403/hello_html_4b79aba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561" y="0"/>
            <a:ext cx="91665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34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</a:t>
            </a:r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</a:t>
            </a:r>
            <a:endParaRPr lang="ru-RU" sz="8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Глагол</a:t>
            </a:r>
            <a:r>
              <a:rPr lang="ru-RU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Обобщение.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9309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70873" y="303039"/>
            <a:ext cx="2620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Задачи.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697235"/>
            <a:ext cx="7884368" cy="4596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 Повторить </a:t>
            </a:r>
            <a:r>
              <a:rPr lang="ru-RU" sz="40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знания о глаголе как части речи.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Уметь выполнять морфологический и морфемный разбор глагола.</a:t>
            </a: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4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Правописание глаголов.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78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332656"/>
            <a:ext cx="3921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нструктаж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2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997</TotalTime>
  <Words>1131</Words>
  <Application>Microsoft Office PowerPoint</Application>
  <PresentationFormat>Экран (4:3)</PresentationFormat>
  <Paragraphs>134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Подведем итоги.</vt:lpstr>
      <vt:lpstr>Сегодня на уроке я: 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Наташенька</dc:creator>
  <cp:lastModifiedBy>учитель</cp:lastModifiedBy>
  <cp:revision>100</cp:revision>
  <dcterms:created xsi:type="dcterms:W3CDTF">2018-02-10T14:21:26Z</dcterms:created>
  <dcterms:modified xsi:type="dcterms:W3CDTF">2018-02-13T08:54:26Z</dcterms:modified>
</cp:coreProperties>
</file>