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9" r:id="rId10"/>
    <p:sldId id="268" r:id="rId11"/>
    <p:sldId id="265" r:id="rId12"/>
    <p:sldId id="266" r:id="rId13"/>
    <p:sldId id="267" r:id="rId14"/>
    <p:sldId id="264" r:id="rId15"/>
    <p:sldId id="270" r:id="rId16"/>
    <p:sldId id="272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A2006-4357-40D4-832C-985A5F5C27A2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FAF73-A4D9-4CEA-BB6B-EB802C17B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055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FAF73-A4D9-4CEA-BB6B-EB802C17B68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482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FAF73-A4D9-4CEA-BB6B-EB802C17B68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35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microsoft.com/office/2007/relationships/hdphoto" Target="../media/hdphoto8.wdp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microsoft.com/office/2007/relationships/hdphoto" Target="../media/hdphoto11.wdp"/><Relationship Id="rId4" Type="http://schemas.openxmlformats.org/officeDocument/2006/relationships/image" Target="../media/image37.jpeg"/><Relationship Id="rId9" Type="http://schemas.microsoft.com/office/2007/relationships/hdphoto" Target="../media/hdphoto1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7" Type="http://schemas.microsoft.com/office/2007/relationships/hdphoto" Target="../media/hdphoto16.wdp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microsoft.com/office/2007/relationships/hdphoto" Target="../media/hdphoto15.wdp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peg"/><Relationship Id="rId7" Type="http://schemas.microsoft.com/office/2007/relationships/hdphoto" Target="../media/hdphoto5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4.wdp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000" y="2204864"/>
            <a:ext cx="9001000" cy="17526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Реализация программы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 внеурочной деятельности</a:t>
            </a:r>
          </a:p>
          <a:p>
            <a:r>
              <a:rPr lang="ru-RU" sz="4000" dirty="0">
                <a:solidFill>
                  <a:srgbClr val="FF0000"/>
                </a:solidFill>
              </a:rPr>
              <a:t>в</a:t>
            </a:r>
            <a:r>
              <a:rPr lang="ru-RU" sz="4000" dirty="0" smtClean="0">
                <a:solidFill>
                  <a:srgbClr val="FF0000"/>
                </a:solidFill>
              </a:rPr>
              <a:t> 5-ом -6-ом классах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60648"/>
            <a:ext cx="67982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страницами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учебника истории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770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Государственный Эрмитаж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8074" y="836712"/>
            <a:ext cx="6040233" cy="338437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Первобытная культура эпохи камня и бронзы </a:t>
            </a:r>
            <a:endParaRPr lang="ru-RU" dirty="0" smtClean="0"/>
          </a:p>
          <a:p>
            <a:r>
              <a:rPr lang="ru-RU" dirty="0"/>
              <a:t>«От берегов загадочного Нила на берега </a:t>
            </a:r>
            <a:r>
              <a:rPr lang="ru-RU" dirty="0" smtClean="0"/>
              <a:t>пленительной </a:t>
            </a:r>
            <a:r>
              <a:rPr lang="ru-RU" dirty="0"/>
              <a:t>Невы»-</a:t>
            </a:r>
            <a:r>
              <a:rPr lang="ru-RU" dirty="0" smtClean="0"/>
              <a:t>культура Древнего Египта</a:t>
            </a:r>
          </a:p>
          <a:p>
            <a:r>
              <a:rPr lang="ru-RU" dirty="0"/>
              <a:t>Следы культуры Древнего Вавилона в Петербурге –культура </a:t>
            </a:r>
            <a:r>
              <a:rPr lang="ru-RU" dirty="0" smtClean="0"/>
              <a:t>Месопотамии</a:t>
            </a:r>
          </a:p>
          <a:p>
            <a:r>
              <a:rPr lang="ru-RU" dirty="0"/>
              <a:t>Подлинные памятники античности в Санкт-Петербурге </a:t>
            </a:r>
            <a:r>
              <a:rPr lang="ru-RU" dirty="0" smtClean="0"/>
              <a:t>– Культура Древней Греции</a:t>
            </a:r>
          </a:p>
          <a:p>
            <a:r>
              <a:rPr lang="ru-RU" dirty="0" smtClean="0"/>
              <a:t> </a:t>
            </a:r>
            <a:r>
              <a:rPr lang="ru-RU" dirty="0"/>
              <a:t>Культура и искусство Древнего Рима </a:t>
            </a:r>
            <a:endParaRPr lang="ru-RU" dirty="0" smtClean="0"/>
          </a:p>
          <a:p>
            <a:r>
              <a:rPr lang="ru-RU" dirty="0" smtClean="0"/>
              <a:t>Герои античных мифов в скульптуре и живописи (</a:t>
            </a:r>
            <a:r>
              <a:rPr lang="ru-RU" dirty="0" err="1" smtClean="0"/>
              <a:t>квест</a:t>
            </a:r>
            <a:r>
              <a:rPr lang="ru-RU" dirty="0" smtClean="0"/>
              <a:t>)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2302" y="620688"/>
            <a:ext cx="3121698" cy="234127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59667"/>
            <a:ext cx="3488879" cy="309833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164697" y="3284984"/>
            <a:ext cx="3995936" cy="343510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1542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Кунсткамера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6635080" cy="233285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Страна между Гималаями и океаном</a:t>
            </a:r>
            <a:r>
              <a:rPr lang="ru-RU" dirty="0" smtClean="0"/>
              <a:t>» -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культура </a:t>
            </a:r>
            <a:r>
              <a:rPr lang="ru-RU" dirty="0"/>
              <a:t>древней Индии. </a:t>
            </a:r>
            <a:endParaRPr lang="ru-RU" dirty="0" smtClean="0"/>
          </a:p>
          <a:p>
            <a:r>
              <a:rPr lang="ru-RU" dirty="0"/>
              <a:t>«Китай. Страницы прошлого» </a:t>
            </a:r>
            <a:r>
              <a:rPr lang="ru-RU" dirty="0" smtClean="0"/>
              <a:t>-</a:t>
            </a:r>
            <a:r>
              <a:rPr lang="ru-RU" dirty="0"/>
              <a:t>	 	 	 </a:t>
            </a:r>
            <a:r>
              <a:rPr lang="ru-RU" dirty="0" smtClean="0"/>
              <a:t>культура </a:t>
            </a:r>
            <a:r>
              <a:rPr lang="ru-RU" dirty="0"/>
              <a:t>древнего Китая.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877601" cy="153564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097" name="Picture 1" descr="C:\Users\Пользователь\Desktop\внеурочная деятельность\100_732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8380" y="0"/>
            <a:ext cx="2785620" cy="371384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4152489"/>
            <a:ext cx="1781943" cy="270551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45"/>
          <a:stretch/>
        </p:blipFill>
        <p:spPr bwMode="auto">
          <a:xfrm>
            <a:off x="1887500" y="4390317"/>
            <a:ext cx="3832206" cy="2460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D:\ФОТО\2015_2016\музеи 2015_16\Кунсткамера 2015\100_7332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39"/>
          <a:stretch/>
        </p:blipFill>
        <p:spPr bwMode="auto">
          <a:xfrm>
            <a:off x="5580112" y="4514331"/>
            <a:ext cx="3563888" cy="221237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73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036" y="-101262"/>
            <a:ext cx="7067128" cy="14176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«Герои </a:t>
            </a:r>
            <a:r>
              <a:rPr lang="ru-RU" b="1" dirty="0">
                <a:solidFill>
                  <a:srgbClr val="C00000"/>
                </a:solidFill>
              </a:rPr>
              <a:t>и </a:t>
            </a:r>
            <a:r>
              <a:rPr lang="ru-RU" b="1" dirty="0" smtClean="0">
                <a:solidFill>
                  <a:srgbClr val="C00000"/>
                </a:solidFill>
              </a:rPr>
              <a:t>боги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на берегах </a:t>
            </a:r>
            <a:r>
              <a:rPr lang="ru-RU" b="1" dirty="0" smtClean="0">
                <a:solidFill>
                  <a:srgbClr val="C00000"/>
                </a:solidFill>
              </a:rPr>
              <a:t>Невы»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84" y="1881523"/>
            <a:ext cx="5698976" cy="1972815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Автобусная экскурсия </a:t>
            </a:r>
          </a:p>
          <a:p>
            <a:pPr marL="0" indent="0" algn="ctr">
              <a:buNone/>
            </a:pPr>
            <a:r>
              <a:rPr lang="ru-RU" dirty="0" smtClean="0"/>
              <a:t>по Санкт-Петербургу</a:t>
            </a:r>
          </a:p>
          <a:p>
            <a:pPr algn="ctr"/>
            <a:r>
              <a:rPr lang="ru-RU" dirty="0" smtClean="0"/>
              <a:t>Интерактивная программа в Екатерининском корпусе Петергофа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385"/>
          <a:stretch/>
        </p:blipFill>
        <p:spPr>
          <a:xfrm>
            <a:off x="20283" y="-101262"/>
            <a:ext cx="1631437" cy="19561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6525" y="3501008"/>
            <a:ext cx="4927475" cy="328498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2120" y="-101262"/>
            <a:ext cx="3710597" cy="3429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39" y="3775517"/>
            <a:ext cx="4623725" cy="3082483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4213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274637"/>
            <a:ext cx="4618856" cy="1519241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Нижний парк Петергофа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1628800"/>
            <a:ext cx="3317393" cy="3600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err="1" smtClean="0"/>
              <a:t>Квест</a:t>
            </a:r>
            <a:endParaRPr lang="ru-RU" sz="3600" dirty="0"/>
          </a:p>
          <a:p>
            <a:pPr marL="0" indent="0" algn="ctr">
              <a:buNone/>
            </a:pPr>
            <a:r>
              <a:rPr lang="ru-RU" sz="3600" dirty="0" smtClean="0"/>
              <a:t> «По следам героев мифов»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5177" y="1844824"/>
            <a:ext cx="3198823" cy="220672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3591" y="-10102"/>
            <a:ext cx="3047436" cy="221496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3714" y="2167785"/>
            <a:ext cx="2935087" cy="223224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9029" y="4651275"/>
            <a:ext cx="3122874" cy="220672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5177" y="4426875"/>
            <a:ext cx="3198823" cy="239911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4650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160278"/>
            <a:ext cx="5544616" cy="36450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6 </a:t>
            </a:r>
            <a:r>
              <a:rPr lang="ru-RU" dirty="0">
                <a:solidFill>
                  <a:srgbClr val="C00000"/>
                </a:solidFill>
              </a:rPr>
              <a:t>класс </a:t>
            </a:r>
            <a:r>
              <a:rPr lang="ru-RU" dirty="0" smtClean="0">
                <a:solidFill>
                  <a:srgbClr val="C00000"/>
                </a:solidFill>
              </a:rPr>
              <a:t>–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«Культура Средневековья 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в Санкт-Петербурге и 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Северо-Западе </a:t>
            </a:r>
            <a:r>
              <a:rPr lang="ru-RU" b="1" dirty="0" smtClean="0">
                <a:solidFill>
                  <a:srgbClr val="C00000"/>
                </a:solidFill>
              </a:rPr>
              <a:t>России»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D:\ФОТО\2016_2017\октябрь 2016\В Коттедже 6 кл 28_10_2016\118_210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0" r="-250"/>
          <a:stretch/>
        </p:blipFill>
        <p:spPr bwMode="auto">
          <a:xfrm>
            <a:off x="-108520" y="0"/>
            <a:ext cx="5428197" cy="325983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1960" y="-18962"/>
            <a:ext cx="5065068" cy="317924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92338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1309" y="3891"/>
            <a:ext cx="5365027" cy="184424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Археология – помощница историков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986" y="1362916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Знакомство </a:t>
            </a:r>
            <a:r>
              <a:rPr lang="ru-RU" dirty="0"/>
              <a:t>с экспозицией </a:t>
            </a:r>
            <a:r>
              <a:rPr lang="ru-RU" dirty="0" smtClean="0"/>
              <a:t>Царицына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и Ольгина павильонов ГМЗ «</a:t>
            </a:r>
            <a:r>
              <a:rPr lang="ru-RU" dirty="0" smtClean="0"/>
              <a:t>Петергоф</a:t>
            </a:r>
            <a:r>
              <a:rPr lang="ru-RU" dirty="0"/>
              <a:t>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3579651"/>
            <a:ext cx="4266570" cy="288032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4854" y="116632"/>
            <a:ext cx="1699145" cy="346301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90" y="0"/>
            <a:ext cx="2187619" cy="136291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3610158"/>
            <a:ext cx="3960440" cy="297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2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8936" cy="128215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«Быт </a:t>
            </a:r>
            <a:r>
              <a:rPr lang="ru-RU" b="1" dirty="0">
                <a:solidFill>
                  <a:srgbClr val="C00000"/>
                </a:solidFill>
              </a:rPr>
              <a:t>и обычаи древних </a:t>
            </a:r>
            <a:r>
              <a:rPr lang="ru-RU" b="1" dirty="0" smtClean="0">
                <a:solidFill>
                  <a:srgbClr val="C00000"/>
                </a:solidFill>
              </a:rPr>
              <a:t>варягов»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Автобусная экскурсия</a:t>
            </a:r>
          </a:p>
          <a:p>
            <a:r>
              <a:rPr lang="ru-RU" dirty="0"/>
              <a:t>Музей-усадьба </a:t>
            </a:r>
            <a:r>
              <a:rPr lang="ru-RU" dirty="0" smtClean="0"/>
              <a:t>«Варяжский </a:t>
            </a:r>
            <a:r>
              <a:rPr lang="ru-RU" dirty="0"/>
              <a:t>двор </a:t>
            </a:r>
            <a:r>
              <a:rPr lang="ru-RU" dirty="0" err="1" smtClean="0"/>
              <a:t>Сваргас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Коллективная проектная работа</a:t>
            </a:r>
          </a:p>
          <a:p>
            <a:pPr marL="0" indent="0">
              <a:buNone/>
            </a:pPr>
            <a:r>
              <a:rPr lang="ru-RU" dirty="0" smtClean="0"/>
              <a:t> «Мир викингов»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3325" y="3933056"/>
            <a:ext cx="4568406" cy="289451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933056"/>
            <a:ext cx="3868769" cy="29015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-1"/>
            <a:ext cx="2950381" cy="22127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967"/>
          <a:stretch/>
        </p:blipFill>
        <p:spPr>
          <a:xfrm>
            <a:off x="15335" y="5371"/>
            <a:ext cx="1466224" cy="1259598"/>
          </a:xfrm>
          <a:prstGeom prst="parallelogram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213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3970784" cy="1959389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Музей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Коттедж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1342" y="1834161"/>
            <a:ext cx="4007931" cy="2476872"/>
          </a:xfrm>
        </p:spPr>
        <p:txBody>
          <a:bodyPr/>
          <a:lstStyle/>
          <a:p>
            <a:pPr algn="ctr"/>
            <a:r>
              <a:rPr lang="ru-RU" b="1" dirty="0" smtClean="0"/>
              <a:t>«Азбука Средневековья» </a:t>
            </a:r>
            <a:r>
              <a:rPr lang="ru-RU" dirty="0" smtClean="0"/>
              <a:t>- </a:t>
            </a:r>
          </a:p>
          <a:p>
            <a:pPr marL="0" indent="0" algn="ctr">
              <a:buNone/>
            </a:pPr>
            <a:r>
              <a:rPr lang="ru-RU" dirty="0" smtClean="0"/>
              <a:t>интерактивная </a:t>
            </a:r>
            <a:r>
              <a:rPr lang="ru-RU" dirty="0"/>
              <a:t>программа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499" y="16794"/>
            <a:ext cx="4453597" cy="334019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4106170"/>
            <a:ext cx="3692691" cy="2596687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9075" y="-243408"/>
            <a:ext cx="2480835" cy="4150918"/>
          </a:xfrm>
          <a:prstGeom prst="cloud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28753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700126">
            <a:off x="200861" y="346702"/>
            <a:ext cx="3682752" cy="178621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Спасибо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за внимание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8404">
            <a:off x="457671" y="2986555"/>
            <a:ext cx="4316614" cy="3237461"/>
          </a:xfr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86311">
            <a:off x="4026001" y="454514"/>
            <a:ext cx="5054290" cy="3091400"/>
          </a:xfrm>
          <a:prstGeom prst="cloud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724638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5472608" cy="79208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cs typeface="Aharoni" panose="02010803020104030203" pitchFamily="2" charset="-79"/>
              </a:rPr>
              <a:t>Цель курса</a:t>
            </a:r>
            <a:endParaRPr lang="ru-RU" b="1" dirty="0">
              <a:solidFill>
                <a:srgbClr val="C00000"/>
              </a:solidFill>
              <a:cs typeface="Aharoni" panose="02010803020104030203" pitchFamily="2" charset="-79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2536" y="2381580"/>
            <a:ext cx="9396536" cy="4851470"/>
          </a:xfrm>
          <a:effectLst>
            <a:softEdge rad="3175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1124744"/>
            <a:ext cx="8640960" cy="204482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Способствовать эмоционально-ценностному восприятию учащимися городских объектов, музейных экспозиций </a:t>
            </a:r>
          </a:p>
          <a:p>
            <a:pPr marL="0" indent="0" algn="ctr">
              <a:buNone/>
            </a:pPr>
            <a:r>
              <a:rPr lang="ru-RU" dirty="0" smtClean="0"/>
              <a:t>и традиций как части не только отечественного,</a:t>
            </a:r>
          </a:p>
          <a:p>
            <a:pPr marL="0" indent="0" algn="ctr">
              <a:buNone/>
            </a:pPr>
            <a:r>
              <a:rPr lang="ru-RU" dirty="0" smtClean="0"/>
              <a:t> но и всемирного культурного наследия, </a:t>
            </a:r>
          </a:p>
          <a:p>
            <a:pPr marL="0" indent="0" algn="ctr">
              <a:buNone/>
            </a:pPr>
            <a:r>
              <a:rPr lang="ru-RU" dirty="0" smtClean="0"/>
              <a:t>которым вправе гордиться каждый петербуржец.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32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16632"/>
            <a:ext cx="4618856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Задачи курса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976664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sz="3400" dirty="0"/>
              <a:t>Сформировать представление о музее </a:t>
            </a:r>
            <a:r>
              <a:rPr lang="ru-RU" sz="3400" dirty="0" smtClean="0"/>
              <a:t>как </a:t>
            </a:r>
            <a:r>
              <a:rPr lang="ru-RU" sz="3400" dirty="0" err="1" smtClean="0"/>
              <a:t>социо</a:t>
            </a:r>
            <a:r>
              <a:rPr lang="ru-RU" sz="3400" dirty="0" smtClean="0"/>
              <a:t>-культурном </a:t>
            </a:r>
            <a:r>
              <a:rPr lang="ru-RU" sz="3400" dirty="0"/>
              <a:t>институте, его социальных функциях, </a:t>
            </a:r>
            <a:r>
              <a:rPr lang="ru-RU" sz="3400" dirty="0" smtClean="0"/>
              <a:t>об </a:t>
            </a:r>
            <a:r>
              <a:rPr lang="ru-RU" sz="3400" dirty="0"/>
              <a:t>основных направлениях деятельности современных музеев</a:t>
            </a:r>
            <a:r>
              <a:rPr lang="ru-RU" sz="3400" dirty="0" smtClean="0"/>
              <a:t>.</a:t>
            </a:r>
          </a:p>
          <a:p>
            <a:r>
              <a:rPr lang="ru-RU" sz="3400" dirty="0"/>
              <a:t>Формировать у учеников терпимость, широту мировоззрения, гуманизм.</a:t>
            </a:r>
          </a:p>
          <a:p>
            <a:pPr fontAlgn="base"/>
            <a:r>
              <a:rPr lang="ru-RU" sz="3400" dirty="0" smtClean="0"/>
              <a:t>Получение </a:t>
            </a:r>
            <a:r>
              <a:rPr lang="ru-RU" sz="3400" dirty="0"/>
              <a:t>обучающимися </a:t>
            </a:r>
            <a:r>
              <a:rPr lang="ru-RU" sz="3400" dirty="0" smtClean="0"/>
              <a:t>опыта </a:t>
            </a:r>
            <a:r>
              <a:rPr lang="ru-RU" sz="3400" dirty="0"/>
              <a:t>деятельности в области музейного дела в реальных и модельных </a:t>
            </a:r>
            <a:r>
              <a:rPr lang="ru-RU" sz="3400" dirty="0" smtClean="0"/>
              <a:t>условиях.</a:t>
            </a:r>
          </a:p>
          <a:p>
            <a:pPr fontAlgn="base"/>
            <a:r>
              <a:rPr lang="ru-RU" sz="3400" dirty="0"/>
              <a:t>Содействовать развитию у учащихся умений применять ранее полученные знания, развитию умений извлекать информацию об объекте из разных источников, узнавать, «читать» объект, многоаспектно характеризовать его (разъясняя связь памятника с всемирным культурным наследием и объясняя его значение как памятника петербургского наследия); сравнивать разные объекты, ориентироваться по карте, в окружающей среде, в хронологии, в справочной краеведческой литературе</a:t>
            </a:r>
            <a:r>
              <a:rPr lang="ru-RU" sz="3400" dirty="0" smtClean="0"/>
              <a:t>.</a:t>
            </a:r>
            <a:endParaRPr lang="ru-RU" sz="3400" dirty="0"/>
          </a:p>
          <a:p>
            <a:r>
              <a:rPr lang="ru-RU" sz="3400" dirty="0"/>
              <a:t>Особое внимание обратить на развитие умений: сравнение по определенным критериям сходных исторических явлений (событий), анализ, синтез.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872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929489" y="2924944"/>
            <a:ext cx="7238915" cy="4564867"/>
          </a:xfrm>
          <a:prstGeom prst="cloud">
            <a:avLst/>
          </a:prstGeom>
          <a:effectLst>
            <a:softEdge rad="6350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964488" cy="6858000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5900" b="1" u="sng" dirty="0"/>
              <a:t>Направленность программы:</a:t>
            </a:r>
            <a:br>
              <a:rPr lang="ru-RU" sz="5900" b="1" u="sng" dirty="0"/>
            </a:br>
            <a:r>
              <a:rPr lang="ru-RU" sz="5900" dirty="0" smtClean="0"/>
              <a:t>общекультурная</a:t>
            </a:r>
          </a:p>
          <a:p>
            <a:pPr algn="r"/>
            <a:r>
              <a:rPr lang="ru-RU" sz="5100" b="1" u="sng" dirty="0"/>
              <a:t>Программа внеурочной деятельности </a:t>
            </a:r>
            <a:r>
              <a:rPr lang="ru-RU" sz="5100" b="1" u="sng" dirty="0" smtClean="0"/>
              <a:t>позволяет</a:t>
            </a:r>
            <a:r>
              <a:rPr lang="ru-RU" sz="5100" b="1" u="sng" dirty="0"/>
              <a:t>:</a:t>
            </a:r>
          </a:p>
          <a:p>
            <a:pPr algn="r">
              <a:buFontTx/>
              <a:buChar char="-"/>
            </a:pPr>
            <a:r>
              <a:rPr lang="ru-RU" sz="5100" dirty="0" smtClean="0"/>
              <a:t>расширить </a:t>
            </a:r>
            <a:r>
              <a:rPr lang="ru-RU" sz="5100" dirty="0"/>
              <a:t>содержание </a:t>
            </a:r>
            <a:r>
              <a:rPr lang="ru-RU" sz="5100" dirty="0" smtClean="0"/>
              <a:t>программы</a:t>
            </a:r>
          </a:p>
          <a:p>
            <a:pPr algn="r">
              <a:buFontTx/>
              <a:buChar char="-"/>
            </a:pPr>
            <a:r>
              <a:rPr lang="ru-RU" sz="5100" dirty="0"/>
              <a:t>« История </a:t>
            </a:r>
            <a:r>
              <a:rPr lang="ru-RU" sz="5100" dirty="0" smtClean="0"/>
              <a:t>с древнейших  </a:t>
            </a:r>
          </a:p>
          <a:p>
            <a:pPr marL="0" indent="0" algn="r">
              <a:buNone/>
            </a:pPr>
            <a:r>
              <a:rPr lang="ru-RU" sz="5100" dirty="0" smtClean="0"/>
              <a:t>времён </a:t>
            </a:r>
            <a:r>
              <a:rPr lang="ru-RU" sz="5100" dirty="0"/>
              <a:t>до наших дней 5-11 классы» </a:t>
            </a:r>
            <a:endParaRPr lang="ru-RU" sz="5100" dirty="0" smtClean="0"/>
          </a:p>
          <a:p>
            <a:pPr marL="0" indent="0" algn="r">
              <a:buNone/>
            </a:pPr>
            <a:r>
              <a:rPr lang="ru-RU" sz="5100" dirty="0" smtClean="0"/>
              <a:t>общего </a:t>
            </a:r>
            <a:r>
              <a:rPr lang="ru-RU" sz="5100" dirty="0"/>
              <a:t>образования - «История Древнего мира» – </a:t>
            </a:r>
            <a:endParaRPr lang="ru-RU" sz="5100" dirty="0" smtClean="0"/>
          </a:p>
          <a:p>
            <a:pPr algn="r">
              <a:buFontTx/>
              <a:buChar char="-"/>
            </a:pPr>
            <a:r>
              <a:rPr lang="ru-RU" sz="5100" dirty="0" smtClean="0"/>
              <a:t>5 </a:t>
            </a:r>
            <a:r>
              <a:rPr lang="ru-RU" sz="5100" dirty="0"/>
              <a:t>класс </a:t>
            </a:r>
            <a:r>
              <a:rPr lang="ru-RU" sz="5100" dirty="0" smtClean="0"/>
              <a:t>; </a:t>
            </a:r>
          </a:p>
          <a:p>
            <a:pPr algn="r">
              <a:buFontTx/>
              <a:buChar char="-"/>
            </a:pPr>
            <a:r>
              <a:rPr lang="ru-RU" sz="5100" dirty="0" smtClean="0"/>
              <a:t> «История Средних веков», «</a:t>
            </a:r>
            <a:r>
              <a:rPr lang="ru-RU" sz="5100" dirty="0"/>
              <a:t>И</a:t>
            </a:r>
            <a:r>
              <a:rPr lang="ru-RU" sz="5100" dirty="0" smtClean="0"/>
              <a:t>стории России</a:t>
            </a:r>
          </a:p>
          <a:p>
            <a:pPr marL="0" indent="0" algn="r">
              <a:buNone/>
            </a:pPr>
            <a:r>
              <a:rPr lang="ru-RU" sz="5100" dirty="0" smtClean="0"/>
              <a:t> </a:t>
            </a:r>
            <a:r>
              <a:rPr lang="ru-RU" sz="5100" dirty="0"/>
              <a:t>( с древнейших времён до начала </a:t>
            </a:r>
            <a:r>
              <a:rPr lang="en-US" sz="5100" dirty="0"/>
              <a:t>XVI </a:t>
            </a:r>
            <a:r>
              <a:rPr lang="ru-RU" sz="5100" dirty="0" smtClean="0"/>
              <a:t>в.) – 6 класс</a:t>
            </a:r>
          </a:p>
          <a:p>
            <a:pPr>
              <a:buFontTx/>
              <a:buChar char="-"/>
            </a:pPr>
            <a:r>
              <a:rPr lang="ru-RU" sz="5100" dirty="0" smtClean="0"/>
              <a:t>реализовать основные</a:t>
            </a:r>
          </a:p>
          <a:p>
            <a:pPr marL="0" indent="0">
              <a:buNone/>
            </a:pPr>
            <a:r>
              <a:rPr lang="ru-RU" sz="5100" dirty="0" smtClean="0"/>
              <a:t> </a:t>
            </a:r>
            <a:r>
              <a:rPr lang="ru-RU" sz="5100" dirty="0"/>
              <a:t>направления </a:t>
            </a:r>
            <a:endParaRPr lang="ru-RU" sz="5100" dirty="0" smtClean="0"/>
          </a:p>
          <a:p>
            <a:pPr marL="0" indent="0">
              <a:buNone/>
            </a:pPr>
            <a:r>
              <a:rPr lang="ru-RU" sz="5100" dirty="0" smtClean="0"/>
              <a:t>региональной </a:t>
            </a:r>
          </a:p>
          <a:p>
            <a:pPr marL="0" indent="0">
              <a:buNone/>
            </a:pPr>
            <a:r>
              <a:rPr lang="ru-RU" sz="5100" dirty="0" smtClean="0"/>
              <a:t>образовательной </a:t>
            </a:r>
            <a:r>
              <a:rPr lang="ru-RU" sz="5100" dirty="0"/>
              <a:t>политики;</a:t>
            </a:r>
          </a:p>
          <a:p>
            <a:r>
              <a:rPr lang="ru-RU" sz="5100" dirty="0"/>
              <a:t>- формировать </a:t>
            </a:r>
            <a:r>
              <a:rPr lang="ru-RU" sz="5100" dirty="0" smtClean="0"/>
              <a:t>личность</a:t>
            </a:r>
          </a:p>
          <a:p>
            <a:pPr marL="0" indent="0">
              <a:buNone/>
            </a:pPr>
            <a:r>
              <a:rPr lang="ru-RU" sz="5100" dirty="0" smtClean="0"/>
              <a:t> </a:t>
            </a:r>
            <a:r>
              <a:rPr lang="ru-RU" sz="5100" dirty="0"/>
              <a:t>ребенка </a:t>
            </a:r>
            <a:r>
              <a:rPr lang="ru-RU" sz="5100" dirty="0" smtClean="0"/>
              <a:t>средствами</a:t>
            </a:r>
          </a:p>
          <a:p>
            <a:pPr marL="0" indent="0">
              <a:buNone/>
            </a:pPr>
            <a:r>
              <a:rPr lang="ru-RU" sz="5100" dirty="0" smtClean="0"/>
              <a:t> </a:t>
            </a:r>
            <a:r>
              <a:rPr lang="ru-RU" sz="5100" dirty="0"/>
              <a:t>искусства, творчества.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574" y="260648"/>
            <a:ext cx="1776197" cy="266429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94494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229600" cy="4525963"/>
          </a:xfrm>
        </p:spPr>
        <p:txBody>
          <a:bodyPr/>
          <a:lstStyle/>
          <a:p>
            <a:pPr algn="ctr"/>
            <a:r>
              <a:rPr lang="ru-RU" dirty="0"/>
              <a:t>При разработке данной Программы использована авторская концепция  краеведческого образования и программы учебного курса Л.К. Ермолаевой</a:t>
            </a:r>
          </a:p>
          <a:p>
            <a:pPr algn="ctr"/>
            <a:r>
              <a:rPr lang="ru-RU" dirty="0"/>
              <a:t> «Санкт-Петербург – город-музей» 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87709">
            <a:off x="579405" y="2982671"/>
            <a:ext cx="2615045" cy="36421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87895">
            <a:off x="5997943" y="3001464"/>
            <a:ext cx="2562470" cy="36045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241585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Методы </a:t>
            </a:r>
            <a:r>
              <a:rPr lang="ru-RU" b="1" dirty="0">
                <a:solidFill>
                  <a:srgbClr val="C00000"/>
                </a:solidFill>
              </a:rPr>
              <a:t>и средства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педагогической </a:t>
            </a:r>
            <a:r>
              <a:rPr lang="ru-RU" b="1" dirty="0">
                <a:solidFill>
                  <a:srgbClr val="C00000"/>
                </a:solidFill>
              </a:rPr>
              <a:t>диагностики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Наблюдение</a:t>
            </a:r>
            <a:endParaRPr lang="ru-RU" dirty="0"/>
          </a:p>
          <a:p>
            <a:pPr lvl="0"/>
            <a:r>
              <a:rPr lang="ru-RU" dirty="0"/>
              <a:t>Тестирование</a:t>
            </a:r>
          </a:p>
          <a:p>
            <a:pPr lvl="0"/>
            <a:r>
              <a:rPr lang="ru-RU" dirty="0"/>
              <a:t>Анкетирование</a:t>
            </a:r>
          </a:p>
          <a:p>
            <a:pPr lvl="0"/>
            <a:r>
              <a:rPr lang="ru-RU" dirty="0" smtClean="0"/>
              <a:t>творческие </a:t>
            </a:r>
            <a:r>
              <a:rPr lang="ru-RU" dirty="0"/>
              <a:t>задания</a:t>
            </a:r>
            <a:r>
              <a:rPr lang="ru-RU" dirty="0" smtClean="0"/>
              <a:t>:</a:t>
            </a:r>
          </a:p>
          <a:p>
            <a:pPr marL="0" lvl="0" indent="0">
              <a:buNone/>
            </a:pPr>
            <a:r>
              <a:rPr lang="ru-RU" dirty="0" smtClean="0"/>
              <a:t> </a:t>
            </a:r>
            <a:r>
              <a:rPr lang="ru-RU" dirty="0"/>
              <a:t>рисунки, сообщения</a:t>
            </a:r>
            <a:r>
              <a:rPr lang="ru-RU" dirty="0" smtClean="0"/>
              <a:t>,</a:t>
            </a:r>
          </a:p>
          <a:p>
            <a:pPr marL="0" lvl="0" indent="0">
              <a:buNone/>
            </a:pPr>
            <a:r>
              <a:rPr lang="ru-RU" dirty="0" smtClean="0"/>
              <a:t> </a:t>
            </a:r>
            <a:r>
              <a:rPr lang="ru-RU" dirty="0"/>
              <a:t>загадки, рассказы</a:t>
            </a:r>
            <a:r>
              <a:rPr lang="ru-RU" dirty="0" smtClean="0"/>
              <a:t>,</a:t>
            </a:r>
          </a:p>
          <a:p>
            <a:pPr marL="0" lvl="0" indent="0">
              <a:buNone/>
            </a:pPr>
            <a:r>
              <a:rPr lang="ru-RU" dirty="0" smtClean="0"/>
              <a:t> </a:t>
            </a:r>
            <a:r>
              <a:rPr lang="ru-RU" dirty="0"/>
              <a:t>презентации, фоторепортажи,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ситуационные </a:t>
            </a:r>
            <a:r>
              <a:rPr lang="ru-RU" dirty="0"/>
              <a:t>задачи.</a:t>
            </a:r>
          </a:p>
          <a:p>
            <a:pPr lvl="0"/>
            <a:r>
              <a:rPr lang="ru-RU" dirty="0"/>
              <a:t> проектные работы. </a:t>
            </a:r>
          </a:p>
          <a:p>
            <a:pPr lvl="0"/>
            <a:r>
              <a:rPr lang="ru-RU" dirty="0"/>
              <a:t>Отчёты об экскурсиях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3073" y="2365150"/>
            <a:ext cx="4140927" cy="44928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43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Программа рассчитана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на 68 часов в год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Пользователь\Desktop\внеурочная деятельность\100_910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599509"/>
            <a:ext cx="3004457" cy="425849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внеурочная деятельность\DSC_0489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26537" y="3645023"/>
            <a:ext cx="2829228" cy="320676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ru-RU" b="1" dirty="0" smtClean="0"/>
              <a:t>5 класс </a:t>
            </a:r>
            <a:r>
              <a:rPr lang="ru-RU" dirty="0" smtClean="0"/>
              <a:t>- </a:t>
            </a:r>
            <a:r>
              <a:rPr lang="ru-RU" dirty="0"/>
              <a:t> «Культура Древнего мира и </a:t>
            </a:r>
            <a:r>
              <a:rPr lang="ru-RU" dirty="0" smtClean="0"/>
              <a:t>   античности </a:t>
            </a:r>
            <a:r>
              <a:rPr lang="ru-RU" dirty="0"/>
              <a:t>в Санкт-Петербурге</a:t>
            </a:r>
            <a:r>
              <a:rPr lang="ru-RU" dirty="0" smtClean="0"/>
              <a:t>» </a:t>
            </a:r>
            <a:endParaRPr lang="ru-RU" dirty="0"/>
          </a:p>
          <a:p>
            <a:r>
              <a:rPr lang="ru-RU" b="1" dirty="0" smtClean="0"/>
              <a:t>6 класс </a:t>
            </a:r>
            <a:r>
              <a:rPr lang="ru-RU" dirty="0" smtClean="0"/>
              <a:t>-</a:t>
            </a:r>
            <a:r>
              <a:rPr lang="ru-RU" dirty="0"/>
              <a:t> «Культура Средневековья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в </a:t>
            </a:r>
            <a:r>
              <a:rPr lang="ru-RU" dirty="0"/>
              <a:t>Санкт-Петербурге и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Северо-Западе </a:t>
            </a:r>
            <a:r>
              <a:rPr lang="ru-RU" dirty="0"/>
              <a:t>России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930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699" y="116632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Погружение в историю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699" y="1196752"/>
            <a:ext cx="8229600" cy="4525963"/>
          </a:xfrm>
        </p:spPr>
        <p:txBody>
          <a:bodyPr/>
          <a:lstStyle/>
          <a:p>
            <a:r>
              <a:rPr lang="ru-RU" dirty="0" smtClean="0"/>
              <a:t>«Археология </a:t>
            </a:r>
            <a:r>
              <a:rPr lang="ru-RU" dirty="0"/>
              <a:t>– помощница </a:t>
            </a:r>
            <a:r>
              <a:rPr lang="ru-RU" dirty="0" smtClean="0"/>
              <a:t>историков»</a:t>
            </a:r>
          </a:p>
          <a:p>
            <a:pPr marL="0" indent="0">
              <a:buNone/>
            </a:pPr>
            <a:r>
              <a:rPr lang="ru-RU" dirty="0" smtClean="0"/>
              <a:t>Краеведческий музей </a:t>
            </a:r>
            <a:r>
              <a:rPr lang="ru-RU" dirty="0"/>
              <a:t>г. Ломоносова.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1498" y="2348880"/>
            <a:ext cx="4512501" cy="338437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2780928"/>
            <a:ext cx="5436096" cy="407707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89875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84463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Аничков дворец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764704"/>
            <a:ext cx="4968552" cy="285752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История Аничкова дворца, </a:t>
            </a:r>
            <a:endParaRPr lang="ru-RU" dirty="0" smtClean="0"/>
          </a:p>
          <a:p>
            <a:r>
              <a:rPr lang="ru-RU" dirty="0" smtClean="0"/>
              <a:t>исторические </a:t>
            </a:r>
            <a:r>
              <a:rPr lang="ru-RU" dirty="0"/>
              <a:t>и мифологические  сюжеты в </a:t>
            </a:r>
            <a:r>
              <a:rPr lang="ru-RU" dirty="0" smtClean="0"/>
              <a:t>оформлении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интерьеров дворца.</a:t>
            </a:r>
          </a:p>
          <a:p>
            <a:r>
              <a:rPr lang="ru-RU" dirty="0"/>
              <a:t>История в лицах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Исторический бал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512129" cy="206084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2222" y="1988840"/>
            <a:ext cx="3108763" cy="229063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2240" y="-1"/>
            <a:ext cx="2397723" cy="246178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7824" y="3811353"/>
            <a:ext cx="3906512" cy="304664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986" y="3501008"/>
            <a:ext cx="3435531" cy="24928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7165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443</Words>
  <Application>Microsoft Office PowerPoint</Application>
  <PresentationFormat>Экран (4:3)</PresentationFormat>
  <Paragraphs>94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Цель курса</vt:lpstr>
      <vt:lpstr>Задачи курса</vt:lpstr>
      <vt:lpstr>Презентация PowerPoint</vt:lpstr>
      <vt:lpstr>Презентация PowerPoint</vt:lpstr>
      <vt:lpstr> Методы и средства  педагогической диагностики </vt:lpstr>
      <vt:lpstr>Программа рассчитана  на 68 часов в год</vt:lpstr>
      <vt:lpstr>Погружение в историю</vt:lpstr>
      <vt:lpstr>Аничков дворец</vt:lpstr>
      <vt:lpstr>Государственный Эрмитаж</vt:lpstr>
      <vt:lpstr>Кунсткамера</vt:lpstr>
      <vt:lpstr>«Герои и боги  на берегах Невы»</vt:lpstr>
      <vt:lpstr>Нижний парк Петергофа</vt:lpstr>
      <vt:lpstr> 6 класс –  «Культура Средневековья  в Санкт-Петербурге и  Северо-Западе России» </vt:lpstr>
      <vt:lpstr> Археология – помощница историков </vt:lpstr>
      <vt:lpstr>«Быт и обычаи древних варягов»</vt:lpstr>
      <vt:lpstr>Музей  Коттедж</vt:lpstr>
      <vt:lpstr>Спасибо 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35</cp:revision>
  <dcterms:created xsi:type="dcterms:W3CDTF">2016-11-07T11:45:40Z</dcterms:created>
  <dcterms:modified xsi:type="dcterms:W3CDTF">2016-11-07T17:34:22Z</dcterms:modified>
</cp:coreProperties>
</file>